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2" r:id="rId3"/>
    <p:sldId id="283" r:id="rId4"/>
    <p:sldId id="285" r:id="rId5"/>
    <p:sldId id="289" r:id="rId6"/>
    <p:sldId id="288" r:id="rId7"/>
    <p:sldId id="293" r:id="rId8"/>
    <p:sldId id="290" r:id="rId9"/>
    <p:sldId id="261" r:id="rId10"/>
    <p:sldId id="291" r:id="rId11"/>
    <p:sldId id="270" r:id="rId12"/>
    <p:sldId id="273" r:id="rId13"/>
    <p:sldId id="281" r:id="rId14"/>
    <p:sldId id="275" r:id="rId15"/>
  </p:sldIdLst>
  <p:sldSz cx="9144000" cy="5143500" type="screen16x9"/>
  <p:notesSz cx="6858000" cy="9144000"/>
  <p:defaultTextStyle>
    <a:defPPr>
      <a:defRPr lang="en-US"/>
    </a:defPPr>
    <a:lvl1pPr marL="0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7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5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3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3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91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39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88" algn="l" defTabSz="4571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9F296DF-A703-4F3F-9D12-34333FF981E8}">
          <p14:sldIdLst>
            <p14:sldId id="256"/>
            <p14:sldId id="282"/>
            <p14:sldId id="283"/>
            <p14:sldId id="285"/>
            <p14:sldId id="289"/>
            <p14:sldId id="288"/>
            <p14:sldId id="293"/>
            <p14:sldId id="290"/>
            <p14:sldId id="261"/>
          </p14:sldIdLst>
        </p14:section>
        <p14:section name="Ranking" id="{A0551993-C5ED-4555-B009-73A9171312A6}">
          <p14:sldIdLst>
            <p14:sldId id="291"/>
            <p14:sldId id="270"/>
            <p14:sldId id="273"/>
          </p14:sldIdLst>
        </p14:section>
        <p14:section name="summary" id="{4FE576A2-A5FB-44FE-8196-FD4F522E3FF6}">
          <p14:sldIdLst>
            <p14:sldId id="281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323"/>
    <a:srgbClr val="DD7A5B"/>
    <a:srgbClr val="F15C00"/>
    <a:srgbClr val="0073BB"/>
    <a:srgbClr val="C41200"/>
    <a:srgbClr val="EDBD68"/>
    <a:srgbClr val="F5F5F5"/>
    <a:srgbClr val="AF4343"/>
    <a:srgbClr val="B3282D"/>
    <a:srgbClr val="FA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56" autoAdjust="0"/>
    <p:restoredTop sz="94660"/>
  </p:normalViewPr>
  <p:slideViewPr>
    <p:cSldViewPr snapToGrid="0">
      <p:cViewPr>
        <p:scale>
          <a:sx n="100" d="100"/>
          <a:sy n="100" d="100"/>
        </p:scale>
        <p:origin x="1152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4524-288A-4B15-89E0-D3D1F2224C92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A414-C40B-4BB8-9D5E-1B0E01B2A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74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4524-288A-4B15-89E0-D3D1F2224C92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A414-C40B-4BB8-9D5E-1B0E01B2A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10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4524-288A-4B15-89E0-D3D1F2224C92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A414-C40B-4BB8-9D5E-1B0E01B2A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34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4524-288A-4B15-89E0-D3D1F2224C92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A414-C40B-4BB8-9D5E-1B0E01B2A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51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4524-288A-4B15-89E0-D3D1F2224C92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A414-C40B-4BB8-9D5E-1B0E01B2A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74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4524-288A-4B15-89E0-D3D1F2224C92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A414-C40B-4BB8-9D5E-1B0E01B2A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4524-288A-4B15-89E0-D3D1F2224C92}" type="datetimeFigureOut">
              <a:rPr lang="en-US" smtClean="0"/>
              <a:t>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A414-C40B-4BB8-9D5E-1B0E01B2A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93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4524-288A-4B15-89E0-D3D1F2224C92}" type="datetimeFigureOut">
              <a:rPr lang="en-US" smtClean="0"/>
              <a:t>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A414-C40B-4BB8-9D5E-1B0E01B2A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39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4524-288A-4B15-89E0-D3D1F2224C92}" type="datetimeFigureOut">
              <a:rPr lang="en-US" smtClean="0"/>
              <a:t>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A414-C40B-4BB8-9D5E-1B0E01B2A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02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4524-288A-4B15-89E0-D3D1F2224C92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A414-C40B-4BB8-9D5E-1B0E01B2A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79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4524-288A-4B15-89E0-D3D1F2224C92}" type="datetimeFigureOut">
              <a:rPr lang="en-US" smtClean="0"/>
              <a:t>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5A414-C40B-4BB8-9D5E-1B0E01B2A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7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F4524-288A-4B15-89E0-D3D1F2224C92}" type="datetimeFigureOut">
              <a:rPr lang="en-US" smtClean="0"/>
              <a:t>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5A414-C40B-4BB8-9D5E-1B0E01B2A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7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"/>
                    </a14:imgEffect>
                    <a14:imgEffect>
                      <a14:saturation sat="91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88">
            <a:extLst>
              <a:ext uri="{FF2B5EF4-FFF2-40B4-BE49-F238E27FC236}">
                <a16:creationId xmlns:a16="http://schemas.microsoft.com/office/drawing/2014/main" id="{B50D23CE-5774-A345-A334-98BC7525D31D}"/>
              </a:ext>
            </a:extLst>
          </p:cNvPr>
          <p:cNvSpPr/>
          <p:nvPr/>
        </p:nvSpPr>
        <p:spPr>
          <a:xfrm>
            <a:off x="0" y="0"/>
            <a:ext cx="9210675" cy="5188352"/>
          </a:xfrm>
          <a:prstGeom prst="rect">
            <a:avLst/>
          </a:prstGeom>
          <a:solidFill>
            <a:srgbClr val="BFBFBF">
              <a:alpha val="4000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D05903A-538D-495F-8E99-6BAE3D6BA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643" y="979539"/>
            <a:ext cx="6560866" cy="1701751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Co-commenting Network of Restaurants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E3EC52-7CA4-44FD-95A6-1D2BE39AF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3052" y="3726690"/>
            <a:ext cx="5553603" cy="817601"/>
          </a:xfrm>
        </p:spPr>
        <p:txBody>
          <a:bodyPr>
            <a:no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Jiahui</a:t>
            </a:r>
            <a:r>
              <a:rPr lang="en-US" sz="2400" dirty="0">
                <a:solidFill>
                  <a:schemeClr val="bg1"/>
                </a:solidFill>
              </a:rPr>
              <a:t> Bi</a:t>
            </a:r>
          </a:p>
          <a:p>
            <a:r>
              <a:rPr lang="en-US" sz="2400" dirty="0">
                <a:solidFill>
                  <a:schemeClr val="bg1"/>
                </a:solidFill>
              </a:rPr>
              <a:t>Business Intelligence &amp; Analytics</a:t>
            </a:r>
          </a:p>
        </p:txBody>
      </p:sp>
      <p:pic>
        <p:nvPicPr>
          <p:cNvPr id="6" name="Picture 2" descr="Stevens-Official-PMSColor-R.png">
            <a:extLst>
              <a:ext uri="{FF2B5EF4-FFF2-40B4-BE49-F238E27FC236}">
                <a16:creationId xmlns:a16="http://schemas.microsoft.com/office/drawing/2014/main" id="{F9575931-300B-C74E-ADBB-F28720C51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1100" y="795337"/>
            <a:ext cx="4438650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Stevens-Official-PMSColor-R.png">
            <a:extLst>
              <a:ext uri="{FF2B5EF4-FFF2-40B4-BE49-F238E27FC236}">
                <a16:creationId xmlns:a16="http://schemas.microsoft.com/office/drawing/2014/main" id="{C802B539-5648-C743-A88F-72631476D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400" y="909637"/>
            <a:ext cx="4438650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Stevens-Official-PMSColor-R.png">
            <a:extLst>
              <a:ext uri="{FF2B5EF4-FFF2-40B4-BE49-F238E27FC236}">
                <a16:creationId xmlns:a16="http://schemas.microsoft.com/office/drawing/2014/main" id="{2BF34D0F-BB83-D84E-AEF2-D9A33C675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9700" y="1023937"/>
            <a:ext cx="4438650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Stevens-Official-PMSColor-R.png">
            <a:extLst>
              <a:ext uri="{FF2B5EF4-FFF2-40B4-BE49-F238E27FC236}">
                <a16:creationId xmlns:a16="http://schemas.microsoft.com/office/drawing/2014/main" id="{52E85BC9-DE48-A741-AC31-691A3FAEF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0" y="1138237"/>
            <a:ext cx="4438650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699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5E1E0-5553-AF4C-9C0A-AAC76F40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-24509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D23D1-361B-1F4F-A510-F9C47934C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054" y="1369219"/>
            <a:ext cx="7282295" cy="326350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Closeness Centrality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 the shortest paths between all nodes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Centrality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shortest path between other nodes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Eigenvector Centrality</a:t>
            </a:r>
          </a:p>
          <a:p>
            <a:pPr marL="0" indent="0">
              <a:buNone/>
            </a:pPr>
            <a:r>
              <a:rPr lang="en-US" sz="2400" spc="169" dirty="0"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sum of the centralities of its neighbors</a:t>
            </a:r>
            <a:endParaRPr lang="en-US" spc="169" dirty="0">
              <a:latin typeface="Arial" panose="020B0604020202020204" pitchFamily="34" charset="0"/>
              <a:ea typeface="Microsoft JhengHei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1" name="Shape 215">
            <a:extLst>
              <a:ext uri="{FF2B5EF4-FFF2-40B4-BE49-F238E27FC236}">
                <a16:creationId xmlns:a16="http://schemas.microsoft.com/office/drawing/2014/main" id="{0BE8444E-2100-0D42-BF48-100276FAEBC6}"/>
              </a:ext>
            </a:extLst>
          </p:cNvPr>
          <p:cNvCxnSpPr/>
          <p:nvPr/>
        </p:nvCxnSpPr>
        <p:spPr>
          <a:xfrm>
            <a:off x="1368983" y="746000"/>
            <a:ext cx="6304200" cy="0"/>
          </a:xfrm>
          <a:prstGeom prst="straightConnector1">
            <a:avLst/>
          </a:prstGeom>
          <a:noFill/>
          <a:ln w="28575" cap="flat" cmpd="sng">
            <a:solidFill>
              <a:srgbClr val="3A3838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F03C192-BA45-2847-8726-950691772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57" y="3001565"/>
            <a:ext cx="504825" cy="504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96FF46-E470-504D-9484-81DC0B155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6" y="2172193"/>
            <a:ext cx="504825" cy="5048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DFCDA3-E098-D649-AC0D-38EC034F7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6" y="1294210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30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942975" y="1657350"/>
            <a:ext cx="402418" cy="5715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707D7BE-6A49-496E-8533-28166A9525A3}"/>
              </a:ext>
            </a:extLst>
          </p:cNvPr>
          <p:cNvGrpSpPr/>
          <p:nvPr/>
        </p:nvGrpSpPr>
        <p:grpSpPr>
          <a:xfrm>
            <a:off x="6362577" y="1243985"/>
            <a:ext cx="2704058" cy="3301937"/>
            <a:chOff x="1904027" y="794333"/>
            <a:chExt cx="4807214" cy="5870110"/>
          </a:xfrm>
        </p:grpSpPr>
        <p:sp>
          <p:nvSpPr>
            <p:cNvPr id="37" name="矩形 3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  <a:extLst>
                <a:ext uri="{FF2B5EF4-FFF2-40B4-BE49-F238E27FC236}">
                  <a16:creationId xmlns:a16="http://schemas.microsoft.com/office/drawing/2014/main" id="{6A5F222B-6EBB-4074-8BF4-AEC8860005E3}"/>
                </a:ext>
              </a:extLst>
            </p:cNvPr>
            <p:cNvSpPr/>
            <p:nvPr/>
          </p:nvSpPr>
          <p:spPr>
            <a:xfrm>
              <a:off x="2256397" y="1728024"/>
              <a:ext cx="4102474" cy="4936419"/>
            </a:xfrm>
            <a:prstGeom prst="rect">
              <a:avLst/>
            </a:prstGeom>
            <a:solidFill>
              <a:srgbClr val="EBD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Alchemy Coffee</a:t>
              </a:r>
            </a:p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Muncheez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Mei </a:t>
              </a:r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Nung</a:t>
              </a: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Beef Noodle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Inspire Restaurant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 Bone BBQ</a:t>
              </a:r>
            </a:p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Bamiyan</a:t>
              </a: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Kabob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 </a:t>
              </a:r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</a:t>
              </a: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Chang's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Congee Queen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Los </a:t>
              </a:r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Chicos</a:t>
              </a: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Brasa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Federick</a:t>
              </a: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Restaurant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A3C9FE2-6D81-4A4D-A52B-E95ED2E1FE85}"/>
                </a:ext>
              </a:extLst>
            </p:cNvPr>
            <p:cNvSpPr txBox="1"/>
            <p:nvPr/>
          </p:nvSpPr>
          <p:spPr>
            <a:xfrm>
              <a:off x="1904027" y="794333"/>
              <a:ext cx="4807214" cy="547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spc="169" dirty="0">
                  <a:solidFill>
                    <a:srgbClr val="C41200"/>
                  </a:solidFill>
                  <a:latin typeface="Arial" panose="020B0604020202020204" pitchFamily="34" charset="0"/>
                  <a:ea typeface="Microsoft JhengHei" panose="020B0604030504040204" pitchFamily="34" charset="-120"/>
                  <a:cs typeface="Arial" panose="020B0604020202020204" pitchFamily="34" charset="0"/>
                </a:rPr>
                <a:t>Betweenness Centrality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90A20B7-56E3-4693-AD0F-64650C9C38CE}"/>
              </a:ext>
            </a:extLst>
          </p:cNvPr>
          <p:cNvGrpSpPr/>
          <p:nvPr/>
        </p:nvGrpSpPr>
        <p:grpSpPr>
          <a:xfrm>
            <a:off x="562826" y="1243985"/>
            <a:ext cx="2575203" cy="3340960"/>
            <a:chOff x="2920960" y="296679"/>
            <a:chExt cx="4578137" cy="5939485"/>
          </a:xfrm>
        </p:grpSpPr>
        <p:sp>
          <p:nvSpPr>
            <p:cNvPr id="11" name="矩形 1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  <a:extLst>
                <a:ext uri="{FF2B5EF4-FFF2-40B4-BE49-F238E27FC236}">
                  <a16:creationId xmlns:a16="http://schemas.microsoft.com/office/drawing/2014/main" id="{FCAC8691-A79E-458E-AA72-7B3F14D46939}"/>
                </a:ext>
              </a:extLst>
            </p:cNvPr>
            <p:cNvSpPr/>
            <p:nvPr/>
          </p:nvSpPr>
          <p:spPr>
            <a:xfrm>
              <a:off x="2961943" y="1323680"/>
              <a:ext cx="4102471" cy="4912484"/>
            </a:xfrm>
            <a:prstGeom prst="rect">
              <a:avLst/>
            </a:prstGeom>
            <a:solidFill>
              <a:srgbClr val="EDBD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13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altLang="zh-CN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Alchemy Coffee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Osaka Sushi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Cho Sun Ok</a:t>
              </a:r>
            </a:p>
            <a:p>
              <a:pPr algn="ctr"/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Muncheez</a:t>
              </a:r>
              <a:endParaRPr lang="en-US" altLang="zh-CN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Good Catch Boil House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Inspire Restaurant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Big Bone BBQ</a:t>
              </a:r>
            </a:p>
            <a:p>
              <a:pPr algn="ctr"/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Bamiyan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 Kabob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Pa 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Pa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 Chang's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Congee Queen</a:t>
              </a:r>
              <a:endParaRPr lang="en-US" altLang="zh-CN" sz="1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DF57DE2-E452-4CD8-94F2-20783AE30379}"/>
                </a:ext>
              </a:extLst>
            </p:cNvPr>
            <p:cNvSpPr txBox="1"/>
            <p:nvPr/>
          </p:nvSpPr>
          <p:spPr>
            <a:xfrm>
              <a:off x="2920960" y="296679"/>
              <a:ext cx="4578137" cy="547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spc="169" dirty="0">
                  <a:solidFill>
                    <a:srgbClr val="C41200"/>
                  </a:solidFill>
                  <a:latin typeface="Arial" panose="020B0604020202020204" pitchFamily="34" charset="0"/>
                  <a:ea typeface="Microsoft JhengHei" panose="020B0604030504040204" pitchFamily="34" charset="-120"/>
                  <a:cs typeface="Arial" panose="020B0604020202020204" pitchFamily="34" charset="0"/>
                </a:rPr>
                <a:t>Closeness  Centrality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F156E5E-A892-4198-BBCC-0C84B8D689E6}"/>
                </a:ext>
              </a:extLst>
            </p:cNvPr>
            <p:cNvSpPr txBox="1"/>
            <p:nvPr/>
          </p:nvSpPr>
          <p:spPr>
            <a:xfrm>
              <a:off x="4073377" y="1597659"/>
              <a:ext cx="1879599" cy="54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Top 10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16B55AF-5A98-4911-8D6C-1F55C981773E}"/>
              </a:ext>
            </a:extLst>
          </p:cNvPr>
          <p:cNvGrpSpPr/>
          <p:nvPr/>
        </p:nvGrpSpPr>
        <p:grpSpPr>
          <a:xfrm>
            <a:off x="3344597" y="1008595"/>
            <a:ext cx="2752731" cy="3319903"/>
            <a:chOff x="7056477" y="1332076"/>
            <a:chExt cx="4893744" cy="5902049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0A8058D-3F46-4CA4-A9CF-4A24B74A65B3}"/>
                </a:ext>
              </a:extLst>
            </p:cNvPr>
            <p:cNvSpPr txBox="1"/>
            <p:nvPr/>
          </p:nvSpPr>
          <p:spPr>
            <a:xfrm>
              <a:off x="7056477" y="1332076"/>
              <a:ext cx="4893744" cy="547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spc="169" dirty="0">
                  <a:solidFill>
                    <a:srgbClr val="C41200"/>
                  </a:solidFill>
                  <a:latin typeface="Arial" panose="020B0604020202020204" pitchFamily="34" charset="0"/>
                  <a:ea typeface="Microsoft JhengHei" panose="020B0604030504040204" pitchFamily="34" charset="-120"/>
                  <a:cs typeface="Arial" panose="020B0604020202020204" pitchFamily="34" charset="0"/>
                </a:rPr>
                <a:t>Eigenvector  Centrality</a:t>
              </a:r>
            </a:p>
          </p:txBody>
        </p:sp>
        <p:sp>
          <p:nvSpPr>
            <p:cNvPr id="41" name="矩形 4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  <a:extLst>
                <a:ext uri="{FF2B5EF4-FFF2-40B4-BE49-F238E27FC236}">
                  <a16:creationId xmlns:a16="http://schemas.microsoft.com/office/drawing/2014/main" id="{A7B297F4-E1BF-485E-81AE-B565714B40AF}"/>
                </a:ext>
              </a:extLst>
            </p:cNvPr>
            <p:cNvSpPr/>
            <p:nvPr/>
          </p:nvSpPr>
          <p:spPr>
            <a:xfrm>
              <a:off x="7366001" y="2297706"/>
              <a:ext cx="4102473" cy="4936419"/>
            </a:xfrm>
            <a:prstGeom prst="rect">
              <a:avLst/>
            </a:prstGeom>
            <a:solidFill>
              <a:srgbClr val="DD7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13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Alchemy Coffee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Cho Sun Ok</a:t>
              </a:r>
            </a:p>
            <a:p>
              <a:pPr algn="ctr"/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Muncheez</a:t>
              </a:r>
              <a:endParaRPr lang="en-US" altLang="zh-CN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Good Catch Boil House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Inspire Restaurant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Big Bone BBQ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Pa 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Pa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 Chang's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Pho Metro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Toast Delight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04E8E34-3A21-4175-8E89-8F4A8D822B64}"/>
                </a:ext>
              </a:extLst>
            </p:cNvPr>
            <p:cNvSpPr txBox="1"/>
            <p:nvPr/>
          </p:nvSpPr>
          <p:spPr>
            <a:xfrm>
              <a:off x="8477435" y="2503569"/>
              <a:ext cx="1879600" cy="54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Top 10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39699B9F-2F3F-4DE2-81C6-97E85C7674FA}"/>
              </a:ext>
            </a:extLst>
          </p:cNvPr>
          <p:cNvSpPr txBox="1"/>
          <p:nvPr/>
        </p:nvSpPr>
        <p:spPr>
          <a:xfrm>
            <a:off x="0" y="164616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Ranking</a:t>
            </a:r>
          </a:p>
        </p:txBody>
      </p:sp>
      <p:sp>
        <p:nvSpPr>
          <p:cNvPr id="24" name="文本框 14">
            <a:extLst>
              <a:ext uri="{FF2B5EF4-FFF2-40B4-BE49-F238E27FC236}">
                <a16:creationId xmlns:a16="http://schemas.microsoft.com/office/drawing/2014/main" id="{E82AE225-1FB8-5941-B203-7AC69EE63318}"/>
              </a:ext>
            </a:extLst>
          </p:cNvPr>
          <p:cNvSpPr txBox="1"/>
          <p:nvPr/>
        </p:nvSpPr>
        <p:spPr>
          <a:xfrm>
            <a:off x="7185968" y="1821673"/>
            <a:ext cx="1057275" cy="308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10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3512E37-A540-1C4A-B547-FB41D92BF867}"/>
              </a:ext>
            </a:extLst>
          </p:cNvPr>
          <p:cNvSpPr/>
          <p:nvPr/>
        </p:nvSpPr>
        <p:spPr>
          <a:xfrm rot="20928272">
            <a:off x="2671570" y="2238719"/>
            <a:ext cx="1136072" cy="154388"/>
          </a:xfrm>
          <a:prstGeom prst="rightArrow">
            <a:avLst/>
          </a:prstGeom>
          <a:solidFill>
            <a:srgbClr val="00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AA3FF0C-CBB9-6341-A257-EEDE854A7FBC}"/>
              </a:ext>
            </a:extLst>
          </p:cNvPr>
          <p:cNvSpPr/>
          <p:nvPr/>
        </p:nvSpPr>
        <p:spPr>
          <a:xfrm rot="256511">
            <a:off x="5678015" y="2173424"/>
            <a:ext cx="1173947" cy="166031"/>
          </a:xfrm>
          <a:prstGeom prst="rightArrow">
            <a:avLst/>
          </a:prstGeom>
          <a:solidFill>
            <a:srgbClr val="00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F99DCF8-6F3F-994F-B890-11C0CAF8AB33}"/>
              </a:ext>
            </a:extLst>
          </p:cNvPr>
          <p:cNvSpPr/>
          <p:nvPr/>
        </p:nvSpPr>
        <p:spPr>
          <a:xfrm rot="20114383">
            <a:off x="2706159" y="3744274"/>
            <a:ext cx="1136072" cy="154388"/>
          </a:xfrm>
          <a:prstGeom prst="rightArrow">
            <a:avLst/>
          </a:prstGeom>
          <a:solidFill>
            <a:srgbClr val="00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73CC68F6-69FB-A84B-85E4-5DBDEB5CB04B}"/>
              </a:ext>
            </a:extLst>
          </p:cNvPr>
          <p:cNvSpPr/>
          <p:nvPr/>
        </p:nvSpPr>
        <p:spPr>
          <a:xfrm rot="330227">
            <a:off x="5662011" y="3417964"/>
            <a:ext cx="1273680" cy="190999"/>
          </a:xfrm>
          <a:prstGeom prst="rightArrow">
            <a:avLst/>
          </a:prstGeom>
          <a:solidFill>
            <a:srgbClr val="007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hape 215">
            <a:extLst>
              <a:ext uri="{FF2B5EF4-FFF2-40B4-BE49-F238E27FC236}">
                <a16:creationId xmlns:a16="http://schemas.microsoft.com/office/drawing/2014/main" id="{8AD8CD20-D892-AE4A-8739-5ECB2A71E8E3}"/>
              </a:ext>
            </a:extLst>
          </p:cNvPr>
          <p:cNvCxnSpPr/>
          <p:nvPr/>
        </p:nvCxnSpPr>
        <p:spPr>
          <a:xfrm>
            <a:off x="1368983" y="746000"/>
            <a:ext cx="6304200" cy="0"/>
          </a:xfrm>
          <a:prstGeom prst="straightConnector1">
            <a:avLst/>
          </a:prstGeom>
          <a:noFill/>
          <a:ln w="28575" cap="flat" cmpd="sng">
            <a:solidFill>
              <a:srgbClr val="3A3838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80042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6">
            <a:extLst>
              <a:ext uri="{FF2B5EF4-FFF2-40B4-BE49-F238E27FC236}">
                <a16:creationId xmlns:a16="http://schemas.microsoft.com/office/drawing/2014/main" id="{71EEF366-E793-414C-9EB5-73166F2FB0B2}"/>
              </a:ext>
            </a:extLst>
          </p:cNvPr>
          <p:cNvGrpSpPr/>
          <p:nvPr/>
        </p:nvGrpSpPr>
        <p:grpSpPr>
          <a:xfrm>
            <a:off x="400050" y="1173369"/>
            <a:ext cx="2997721" cy="3340960"/>
            <a:chOff x="2169817" y="296679"/>
            <a:chExt cx="5329280" cy="5939485"/>
          </a:xfrm>
        </p:grpSpPr>
        <p:sp>
          <p:nvSpPr>
            <p:cNvPr id="37" name="矩形 1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  <a:extLst>
                <a:ext uri="{FF2B5EF4-FFF2-40B4-BE49-F238E27FC236}">
                  <a16:creationId xmlns:a16="http://schemas.microsoft.com/office/drawing/2014/main" id="{82726FBE-B01E-4C46-AECE-BDA25171BEF8}"/>
                </a:ext>
              </a:extLst>
            </p:cNvPr>
            <p:cNvSpPr/>
            <p:nvPr/>
          </p:nvSpPr>
          <p:spPr>
            <a:xfrm>
              <a:off x="2961943" y="1323680"/>
              <a:ext cx="4102471" cy="4912484"/>
            </a:xfrm>
            <a:prstGeom prst="rect">
              <a:avLst/>
            </a:prstGeom>
            <a:solidFill>
              <a:srgbClr val="EDBD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13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altLang="zh-CN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Alchemy Coffee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Osaka Sushi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Cho Sun Ok</a:t>
              </a:r>
            </a:p>
            <a:p>
              <a:pPr algn="ctr"/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Muncheez</a:t>
              </a:r>
              <a:endParaRPr lang="en-US" altLang="zh-CN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Good Catch Boil House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Inspire Restaurant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Big Bone BBQ</a:t>
              </a:r>
            </a:p>
            <a:p>
              <a:pPr algn="ctr"/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Bamiyan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 Kabob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Pa 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Pa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 Chang's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Congee Queen</a:t>
              </a:r>
              <a:endParaRPr lang="en-US" altLang="zh-CN" sz="1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5F06A48-5670-894A-9901-5D83583C43C5}"/>
                </a:ext>
              </a:extLst>
            </p:cNvPr>
            <p:cNvSpPr txBox="1"/>
            <p:nvPr/>
          </p:nvSpPr>
          <p:spPr>
            <a:xfrm>
              <a:off x="2169817" y="296679"/>
              <a:ext cx="5329280" cy="65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pc="169" dirty="0">
                  <a:solidFill>
                    <a:srgbClr val="C41200"/>
                  </a:solidFill>
                  <a:latin typeface="Arial" panose="020B0604020202020204" pitchFamily="34" charset="0"/>
                  <a:ea typeface="Microsoft JhengHei" panose="020B0604030504040204" pitchFamily="34" charset="-120"/>
                  <a:cs typeface="Arial" panose="020B0604020202020204" pitchFamily="34" charset="0"/>
                </a:rPr>
                <a:t>Closeness  Centrality</a:t>
              </a:r>
            </a:p>
          </p:txBody>
        </p:sp>
        <p:sp>
          <p:nvSpPr>
            <p:cNvPr id="39" name="文本框 14">
              <a:extLst>
                <a:ext uri="{FF2B5EF4-FFF2-40B4-BE49-F238E27FC236}">
                  <a16:creationId xmlns:a16="http://schemas.microsoft.com/office/drawing/2014/main" id="{88A503AA-A020-6D40-A6FB-A012BDEACF2C}"/>
                </a:ext>
              </a:extLst>
            </p:cNvPr>
            <p:cNvSpPr txBox="1"/>
            <p:nvPr/>
          </p:nvSpPr>
          <p:spPr>
            <a:xfrm>
              <a:off x="4073377" y="1597659"/>
              <a:ext cx="1879599" cy="54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Top 10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CC211C2C-123F-4FFF-9D7C-E643EE4E9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570" y="87833"/>
            <a:ext cx="5915025" cy="745629"/>
          </a:xfrm>
        </p:spPr>
        <p:txBody>
          <a:bodyPr/>
          <a:lstStyle/>
          <a:p>
            <a:pPr algn="ctr"/>
            <a:r>
              <a:rPr lang="en-US" altLang="zh-Hans" dirty="0">
                <a:latin typeface="Arial" panose="020B0604020202020204" pitchFamily="34" charset="0"/>
                <a:cs typeface="Arial" panose="020B0604020202020204" pitchFamily="34" charset="0"/>
              </a:rPr>
              <a:t>Ranking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71DFC84-2AC4-41E7-9BFE-8820911B4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58" y="1158224"/>
            <a:ext cx="2039875" cy="36264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43B99D1-6F24-48EF-B529-D20383EE2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22" y="1123335"/>
            <a:ext cx="2039875" cy="3626444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60BD1DE-6736-4884-A413-7E93225770C9}"/>
              </a:ext>
            </a:extLst>
          </p:cNvPr>
          <p:cNvCxnSpPr>
            <a:cxnSpLocks/>
          </p:cNvCxnSpPr>
          <p:nvPr/>
        </p:nvCxnSpPr>
        <p:spPr>
          <a:xfrm flipV="1">
            <a:off x="3097530" y="2871788"/>
            <a:ext cx="1240155" cy="354330"/>
          </a:xfrm>
          <a:prstGeom prst="straightConnector1">
            <a:avLst/>
          </a:prstGeom>
          <a:ln w="57150">
            <a:solidFill>
              <a:srgbClr val="0073BB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E0500BE-2617-4397-BA7C-CF947655CDDA}"/>
              </a:ext>
            </a:extLst>
          </p:cNvPr>
          <p:cNvCxnSpPr>
            <a:cxnSpLocks/>
          </p:cNvCxnSpPr>
          <p:nvPr/>
        </p:nvCxnSpPr>
        <p:spPr>
          <a:xfrm flipV="1">
            <a:off x="2949615" y="3182376"/>
            <a:ext cx="1348068" cy="2744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25B3CBF-7391-4917-81C2-0E323891453F}"/>
              </a:ext>
            </a:extLst>
          </p:cNvPr>
          <p:cNvCxnSpPr>
            <a:cxnSpLocks/>
          </p:cNvCxnSpPr>
          <p:nvPr/>
        </p:nvCxnSpPr>
        <p:spPr>
          <a:xfrm flipV="1">
            <a:off x="2842428" y="1903853"/>
            <a:ext cx="4264954" cy="2183239"/>
          </a:xfrm>
          <a:prstGeom prst="straightConnector1">
            <a:avLst/>
          </a:prstGeom>
          <a:ln w="57150">
            <a:solidFill>
              <a:srgbClr val="0073BB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hape 215">
            <a:extLst>
              <a:ext uri="{FF2B5EF4-FFF2-40B4-BE49-F238E27FC236}">
                <a16:creationId xmlns:a16="http://schemas.microsoft.com/office/drawing/2014/main" id="{9153F158-FB2E-7B45-8B78-F4721EF80465}"/>
              </a:ext>
            </a:extLst>
          </p:cNvPr>
          <p:cNvCxnSpPr/>
          <p:nvPr/>
        </p:nvCxnSpPr>
        <p:spPr>
          <a:xfrm>
            <a:off x="1368983" y="746000"/>
            <a:ext cx="6304200" cy="0"/>
          </a:xfrm>
          <a:prstGeom prst="straightConnector1">
            <a:avLst/>
          </a:prstGeom>
          <a:noFill/>
          <a:ln w="28575" cap="flat" cmpd="sng">
            <a:solidFill>
              <a:srgbClr val="3A3838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3572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98734-193C-4618-B66A-78C02098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7142" y="95087"/>
            <a:ext cx="5915025" cy="74562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Summary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D880991-5FD6-455E-A999-039BB570A1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724" y="1117903"/>
            <a:ext cx="2074040" cy="207404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E104D3D-E573-467F-AD70-2E578616B5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08" y="1021618"/>
            <a:ext cx="2133302" cy="217665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F6B5382-61CC-426C-AE8A-800AB82BFD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1959823"/>
            <a:ext cx="2326261" cy="257575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FBE736D-A9A6-40E4-B772-202AB776348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717" y="2652188"/>
            <a:ext cx="1925938" cy="2153589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BE6806B4-8D94-4D31-A8E6-6264E4C9DD93}"/>
              </a:ext>
            </a:extLst>
          </p:cNvPr>
          <p:cNvSpPr txBox="1"/>
          <p:nvPr/>
        </p:nvSpPr>
        <p:spPr>
          <a:xfrm>
            <a:off x="739930" y="1392897"/>
            <a:ext cx="1221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D7A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Kent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5FD2947-EAA5-4C39-A08E-48EAAAF04BF4}"/>
              </a:ext>
            </a:extLst>
          </p:cNvPr>
          <p:cNvSpPr txBox="1"/>
          <p:nvPr/>
        </p:nvSpPr>
        <p:spPr>
          <a:xfrm>
            <a:off x="2840182" y="3127333"/>
            <a:ext cx="1731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D7A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Cleveland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619361B-49F7-4E51-9DE8-28C3EE785792}"/>
              </a:ext>
            </a:extLst>
          </p:cNvPr>
          <p:cNvSpPr txBox="1"/>
          <p:nvPr/>
        </p:nvSpPr>
        <p:spPr>
          <a:xfrm>
            <a:off x="4750241" y="1559713"/>
            <a:ext cx="1221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D7A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Oakville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ACB7E7D-6AF5-46CD-AE15-6E1DD5CB8923}"/>
              </a:ext>
            </a:extLst>
          </p:cNvPr>
          <p:cNvSpPr txBox="1"/>
          <p:nvPr/>
        </p:nvSpPr>
        <p:spPr>
          <a:xfrm>
            <a:off x="6942076" y="3191943"/>
            <a:ext cx="1942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D7A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Etobicoke</a:t>
            </a:r>
          </a:p>
        </p:txBody>
      </p:sp>
      <p:cxnSp>
        <p:nvCxnSpPr>
          <p:cNvPr id="19" name="Shape 215">
            <a:extLst>
              <a:ext uri="{FF2B5EF4-FFF2-40B4-BE49-F238E27FC236}">
                <a16:creationId xmlns:a16="http://schemas.microsoft.com/office/drawing/2014/main" id="{2C4D0174-EF76-7E43-A889-23D5DB2C9DA4}"/>
              </a:ext>
            </a:extLst>
          </p:cNvPr>
          <p:cNvCxnSpPr/>
          <p:nvPr/>
        </p:nvCxnSpPr>
        <p:spPr>
          <a:xfrm>
            <a:off x="1368983" y="746000"/>
            <a:ext cx="6304200" cy="0"/>
          </a:xfrm>
          <a:prstGeom prst="straightConnector1">
            <a:avLst/>
          </a:prstGeom>
          <a:noFill/>
          <a:ln w="28575" cap="flat" cmpd="sng">
            <a:solidFill>
              <a:srgbClr val="3A3838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24978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88">
            <a:extLst>
              <a:ext uri="{FF2B5EF4-FFF2-40B4-BE49-F238E27FC236}">
                <a16:creationId xmlns:a16="http://schemas.microsoft.com/office/drawing/2014/main" id="{E89D05C5-EB45-424A-A0A4-9BAC4F0A1FE9}"/>
              </a:ext>
            </a:extLst>
          </p:cNvPr>
          <p:cNvSpPr/>
          <p:nvPr/>
        </p:nvSpPr>
        <p:spPr>
          <a:xfrm>
            <a:off x="0" y="0"/>
            <a:ext cx="9210675" cy="5188352"/>
          </a:xfrm>
          <a:prstGeom prst="rect">
            <a:avLst/>
          </a:prstGeom>
          <a:solidFill>
            <a:srgbClr val="BFBFBF">
              <a:alpha val="4000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文本框 32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/>
          <p:cNvSpPr txBox="1"/>
          <p:nvPr/>
        </p:nvSpPr>
        <p:spPr>
          <a:xfrm>
            <a:off x="2590284" y="1701327"/>
            <a:ext cx="3581916" cy="1388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38"/>
              </a:spcAft>
            </a:pP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 you !</a:t>
            </a:r>
          </a:p>
          <a:p>
            <a:pPr algn="r">
              <a:spcAft>
                <a:spcPts val="338"/>
              </a:spcAft>
            </a:pPr>
            <a:r>
              <a:rPr lang="en-US" altLang="zh-CN" sz="3374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374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e7d195523061f1c0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 hidden="1"/>
          <p:cNvSpPr txBox="1"/>
          <p:nvPr/>
        </p:nvSpPr>
        <p:spPr>
          <a:xfrm>
            <a:off x="942975" y="1657350"/>
            <a:ext cx="402418" cy="5715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736942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FF534B-4A25-1A49-9BE1-FE563716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733" y="106439"/>
            <a:ext cx="4704632" cy="994172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Co-occurrence Network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31116A-41AF-854C-A766-05A013E24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t="5167" r="1279" b="5682"/>
          <a:stretch/>
        </p:blipFill>
        <p:spPr>
          <a:xfrm>
            <a:off x="752474" y="850775"/>
            <a:ext cx="4295775" cy="43102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661903-3D74-D54C-91CE-FC83A0B18325}"/>
              </a:ext>
            </a:extLst>
          </p:cNvPr>
          <p:cNvSpPr txBox="1"/>
          <p:nvPr/>
        </p:nvSpPr>
        <p:spPr>
          <a:xfrm>
            <a:off x="5327802" y="1376007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Paired Presence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hape 215">
            <a:extLst>
              <a:ext uri="{FF2B5EF4-FFF2-40B4-BE49-F238E27FC236}">
                <a16:creationId xmlns:a16="http://schemas.microsoft.com/office/drawing/2014/main" id="{2CA5B41F-ABAE-9947-BE1B-4CD9A9027077}"/>
              </a:ext>
            </a:extLst>
          </p:cNvPr>
          <p:cNvCxnSpPr/>
          <p:nvPr/>
        </p:nvCxnSpPr>
        <p:spPr>
          <a:xfrm>
            <a:off x="1445750" y="841250"/>
            <a:ext cx="6304200" cy="0"/>
          </a:xfrm>
          <a:prstGeom prst="straightConnector1">
            <a:avLst/>
          </a:prstGeom>
          <a:noFill/>
          <a:ln w="28575" cap="flat" cmpd="sng">
            <a:solidFill>
              <a:srgbClr val="3A3838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697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FF534B-4A25-1A49-9BE1-FE563716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461" y="-26109"/>
            <a:ext cx="4872778" cy="994172"/>
          </a:xfrm>
        </p:spPr>
        <p:txBody>
          <a:bodyPr>
            <a:normAutofit/>
          </a:bodyPr>
          <a:lstStyle/>
          <a:p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Co-commenting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173226-E8D7-5949-B866-576646866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4" y="1333689"/>
            <a:ext cx="5701881" cy="376098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1A147B-097A-CA44-9151-4BA273756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195" y="2251523"/>
            <a:ext cx="836131" cy="7087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ECD726-2688-9745-BF87-37CFBBB8A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196" y="2240270"/>
            <a:ext cx="713076" cy="719999"/>
          </a:xfrm>
          <a:prstGeom prst="rect">
            <a:avLst/>
          </a:prstGeom>
        </p:spPr>
      </p:pic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7277AC71-8C15-D74F-8A39-5E8AD97ACA0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862325" y="2594642"/>
            <a:ext cx="905871" cy="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B10E8F-EF15-074D-BAF6-BAB1BF06FAF3}"/>
              </a:ext>
            </a:extLst>
          </p:cNvPr>
          <p:cNvSpPr txBox="1"/>
          <p:nvPr/>
        </p:nvSpPr>
        <p:spPr>
          <a:xfrm>
            <a:off x="5747000" y="2960269"/>
            <a:ext cx="14487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1350" b="1" dirty="0" err="1">
                <a:solidFill>
                  <a:srgbClr val="0073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Tapagria</a:t>
            </a:r>
            <a:r>
              <a:rPr lang="en-US" altLang="zh-Hans" sz="1350" b="1" dirty="0">
                <a:solidFill>
                  <a:srgbClr val="0073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Spanish Tapas</a:t>
            </a:r>
            <a:endParaRPr lang="en-US" sz="1350" b="1" dirty="0">
              <a:solidFill>
                <a:srgbClr val="0073B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694338-DACC-0940-9065-416B7D2475C0}"/>
              </a:ext>
            </a:extLst>
          </p:cNvPr>
          <p:cNvSpPr txBox="1"/>
          <p:nvPr/>
        </p:nvSpPr>
        <p:spPr>
          <a:xfrm>
            <a:off x="7400358" y="2960269"/>
            <a:ext cx="14487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1350" b="1" dirty="0">
                <a:solidFill>
                  <a:srgbClr val="0073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Inspire</a:t>
            </a:r>
          </a:p>
          <a:p>
            <a:pPr algn="ctr"/>
            <a:r>
              <a:rPr lang="en-US" sz="1350" b="1" dirty="0">
                <a:solidFill>
                  <a:srgbClr val="0073B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1CB2F4-6708-6346-B887-A04653B30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017" y="2202280"/>
            <a:ext cx="314487" cy="3300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D6DCFF-C95C-3C4E-956A-2C3BCB03C4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" t="-3870" b="9014"/>
          <a:stretch/>
        </p:blipFill>
        <p:spPr>
          <a:xfrm>
            <a:off x="324314" y="928254"/>
            <a:ext cx="5701881" cy="3397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483F86A-413E-5243-A0F0-56C11D076140}"/>
              </a:ext>
            </a:extLst>
          </p:cNvPr>
          <p:cNvSpPr txBox="1"/>
          <p:nvPr/>
        </p:nvSpPr>
        <p:spPr>
          <a:xfrm>
            <a:off x="6123709" y="4156364"/>
            <a:ext cx="2826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City: Markham</a:t>
            </a:r>
          </a:p>
        </p:txBody>
      </p:sp>
      <p:cxnSp>
        <p:nvCxnSpPr>
          <p:cNvPr id="25" name="Shape 215">
            <a:extLst>
              <a:ext uri="{FF2B5EF4-FFF2-40B4-BE49-F238E27FC236}">
                <a16:creationId xmlns:a16="http://schemas.microsoft.com/office/drawing/2014/main" id="{9A52F7BD-A24F-1A47-AEB1-991098DC2E0A}"/>
              </a:ext>
            </a:extLst>
          </p:cNvPr>
          <p:cNvCxnSpPr/>
          <p:nvPr/>
        </p:nvCxnSpPr>
        <p:spPr>
          <a:xfrm>
            <a:off x="1368983" y="746000"/>
            <a:ext cx="6304200" cy="0"/>
          </a:xfrm>
          <a:prstGeom prst="straightConnector1">
            <a:avLst/>
          </a:prstGeom>
          <a:noFill/>
          <a:ln w="28575" cap="flat" cmpd="sng">
            <a:solidFill>
              <a:srgbClr val="3A3838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6" name="Frame 25">
            <a:extLst>
              <a:ext uri="{FF2B5EF4-FFF2-40B4-BE49-F238E27FC236}">
                <a16:creationId xmlns:a16="http://schemas.microsoft.com/office/drawing/2014/main" id="{E56A7E2C-B0CC-814C-A4E8-E6851788F601}"/>
              </a:ext>
            </a:extLst>
          </p:cNvPr>
          <p:cNvSpPr/>
          <p:nvPr/>
        </p:nvSpPr>
        <p:spPr>
          <a:xfrm>
            <a:off x="4446654" y="2553860"/>
            <a:ext cx="548640" cy="274320"/>
          </a:xfrm>
          <a:prstGeom prst="frame">
            <a:avLst/>
          </a:prstGeom>
          <a:solidFill>
            <a:srgbClr val="D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3C366C8-0601-C14A-8729-FC1FCC8B8751}"/>
              </a:ext>
            </a:extLst>
          </p:cNvPr>
          <p:cNvCxnSpPr>
            <a:cxnSpLocks/>
          </p:cNvCxnSpPr>
          <p:nvPr/>
        </p:nvCxnSpPr>
        <p:spPr>
          <a:xfrm>
            <a:off x="2328530" y="2872540"/>
            <a:ext cx="965276" cy="0"/>
          </a:xfrm>
          <a:prstGeom prst="line">
            <a:avLst/>
          </a:prstGeom>
          <a:ln w="28575">
            <a:solidFill>
              <a:srgbClr val="D3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053565-4B89-2341-9721-017DF61B8C51}"/>
              </a:ext>
            </a:extLst>
          </p:cNvPr>
          <p:cNvCxnSpPr/>
          <p:nvPr/>
        </p:nvCxnSpPr>
        <p:spPr>
          <a:xfrm>
            <a:off x="2298236" y="4277752"/>
            <a:ext cx="846724" cy="0"/>
          </a:xfrm>
          <a:prstGeom prst="line">
            <a:avLst/>
          </a:prstGeom>
          <a:ln w="28575">
            <a:solidFill>
              <a:srgbClr val="D32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90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4" grpId="0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78F3-7C19-D043-96C6-23C28BB6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995" y="0"/>
            <a:ext cx="2162175" cy="994172"/>
          </a:xfrm>
        </p:spPr>
        <p:txBody>
          <a:bodyPr>
            <a:normAutofit fontScale="90000"/>
          </a:bodyPr>
          <a:lstStyle/>
          <a:p>
            <a:r>
              <a:rPr lang="en-US" altLang="zh-Hans" dirty="0"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r>
              <a:rPr lang="en-US" altLang="zh-Hans" dirty="0">
                <a:solidFill>
                  <a:srgbClr val="C412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rgbClr val="C412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8A48B6-B39F-FE4E-8ACF-76B9B5D5B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" t="5804" r="4919" b="5363"/>
          <a:stretch/>
        </p:blipFill>
        <p:spPr>
          <a:xfrm>
            <a:off x="226669" y="994172"/>
            <a:ext cx="3804291" cy="371117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766B60-BC5C-5648-88FB-B0EE1354D242}"/>
              </a:ext>
            </a:extLst>
          </p:cNvPr>
          <p:cNvSpPr txBox="1"/>
          <p:nvPr/>
        </p:nvSpPr>
        <p:spPr>
          <a:xfrm>
            <a:off x="4404238" y="1740172"/>
            <a:ext cx="473976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One component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Average Clustering Coefficient: </a:t>
            </a:r>
            <a:r>
              <a:rPr lang="en-US" altLang="zh-Hans" sz="2000" dirty="0">
                <a:latin typeface="Arial" panose="020B0604020202020204" pitchFamily="34" charset="0"/>
                <a:cs typeface="Arial" panose="020B0604020202020204" pitchFamily="34" charset="0"/>
              </a:rPr>
              <a:t>0.6488</a:t>
            </a:r>
          </a:p>
          <a:p>
            <a:endParaRPr lang="en-US" altLang="zh-Han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cxnSp>
        <p:nvCxnSpPr>
          <p:cNvPr id="11" name="Shape 215">
            <a:extLst>
              <a:ext uri="{FF2B5EF4-FFF2-40B4-BE49-F238E27FC236}">
                <a16:creationId xmlns:a16="http://schemas.microsoft.com/office/drawing/2014/main" id="{3222A087-C22F-CB4A-AB15-68054D247536}"/>
              </a:ext>
            </a:extLst>
          </p:cNvPr>
          <p:cNvCxnSpPr/>
          <p:nvPr/>
        </p:nvCxnSpPr>
        <p:spPr>
          <a:xfrm>
            <a:off x="1368983" y="746000"/>
            <a:ext cx="6304200" cy="0"/>
          </a:xfrm>
          <a:prstGeom prst="straightConnector1">
            <a:avLst/>
          </a:prstGeom>
          <a:noFill/>
          <a:ln w="28575" cap="flat" cmpd="sng">
            <a:solidFill>
              <a:srgbClr val="3A3838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E4E7F4A-B5E5-E842-81A6-9D83F2595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961" y="1735930"/>
            <a:ext cx="504825" cy="5048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75080A-5A70-964A-B27F-05647E196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961" y="2353566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6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802F2346-BA4E-1A4D-9759-EBA0EACBF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52" y="1099089"/>
            <a:ext cx="4579793" cy="3261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1B6303-D874-ED40-BBF0-1930F90A1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47" y="137553"/>
            <a:ext cx="5915025" cy="994172"/>
          </a:xfrm>
        </p:spPr>
        <p:txBody>
          <a:bodyPr>
            <a:normAutofit/>
          </a:bodyPr>
          <a:lstStyle/>
          <a:p>
            <a:r>
              <a:rPr lang="en-US" altLang="zh-Hans" sz="3200" dirty="0">
                <a:latin typeface="Arial" panose="020B0604020202020204" pitchFamily="34" charset="0"/>
                <a:cs typeface="Arial" panose="020B0604020202020204" pitchFamily="34" charset="0"/>
              </a:rPr>
              <a:t>Degree&gt;20</a:t>
            </a:r>
            <a:endParaRPr lang="en-US" sz="320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284834" y="1099089"/>
            <a:ext cx="4073237" cy="3670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ans" sz="2000" dirty="0">
                <a:latin typeface="Arial" panose="020B0604020202020204" pitchFamily="34" charset="0"/>
                <a:cs typeface="Arial" panose="020B0604020202020204" pitchFamily="34" charset="0"/>
              </a:rPr>
              <a:t>Node color: degree</a:t>
            </a:r>
          </a:p>
          <a:p>
            <a:pPr marL="0" indent="0">
              <a:buNone/>
            </a:pPr>
            <a:endParaRPr lang="en-US" altLang="zh-Han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Node size: the number of reviews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Edge width: weight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5B6972-1808-F447-826D-ABE078396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45" y="987028"/>
            <a:ext cx="504825" cy="504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A15272-9EEF-5A41-ACFE-E8AEA8A34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44" y="2507528"/>
            <a:ext cx="504825" cy="5048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710655-E7AB-824E-BFBC-C886468C7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75" y="1728787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88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95B24-BBA6-8B43-B4F6-D9F2172BA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pPr algn="ctr"/>
            <a:r>
              <a:rPr lang="en-US" altLang="zh-Hans" dirty="0"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723CF-A94F-424A-B4C4-A449236A1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4280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Detection Algorithm: Girvan-Newman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Modularity         1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F4FC5118-08C3-4448-856D-5B60833DEB38}"/>
              </a:ext>
            </a:extLst>
          </p:cNvPr>
          <p:cNvSpPr/>
          <p:nvPr/>
        </p:nvSpPr>
        <p:spPr>
          <a:xfrm flipV="1">
            <a:off x="2770620" y="2397155"/>
            <a:ext cx="429490" cy="235527"/>
          </a:xfrm>
          <a:prstGeom prst="rightArrow">
            <a:avLst/>
          </a:prstGeom>
          <a:solidFill>
            <a:srgbClr val="C41200"/>
          </a:solidFill>
          <a:ln>
            <a:solidFill>
              <a:srgbClr val="C41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hape 215">
            <a:extLst>
              <a:ext uri="{FF2B5EF4-FFF2-40B4-BE49-F238E27FC236}">
                <a16:creationId xmlns:a16="http://schemas.microsoft.com/office/drawing/2014/main" id="{976206C3-CEFF-8549-839A-2D0FC22A3C45}"/>
              </a:ext>
            </a:extLst>
          </p:cNvPr>
          <p:cNvCxnSpPr/>
          <p:nvPr/>
        </p:nvCxnSpPr>
        <p:spPr>
          <a:xfrm>
            <a:off x="1368983" y="746000"/>
            <a:ext cx="6304200" cy="0"/>
          </a:xfrm>
          <a:prstGeom prst="straightConnector1">
            <a:avLst/>
          </a:prstGeom>
          <a:noFill/>
          <a:ln w="28575" cap="flat" cmpd="sng">
            <a:solidFill>
              <a:srgbClr val="3A3838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F44B33D-C295-6B45-B47C-39B43F2711D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37743"/>
            <a:ext cx="3274996" cy="320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05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13AE-D3CB-BE4A-B2B9-DC474742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Hans" sz="3200" dirty="0">
                <a:latin typeface="Arial" panose="020B0604020202020204" pitchFamily="34" charset="0"/>
                <a:cs typeface="Arial" panose="020B0604020202020204" pitchFamily="34" charset="0"/>
              </a:rPr>
              <a:t>Weight&gt;5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0F7C2-CF31-9840-A188-5664B3B50655}"/>
              </a:ext>
            </a:extLst>
          </p:cNvPr>
          <p:cNvSpPr txBox="1"/>
          <p:nvPr/>
        </p:nvSpPr>
        <p:spPr>
          <a:xfrm>
            <a:off x="5191991" y="1896666"/>
            <a:ext cx="2978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Modularity: 0.172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395F91-2921-5C47-8D74-A35024C97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9" y="1268016"/>
            <a:ext cx="3107424" cy="326231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9DC71C-1E90-D048-A818-D82B226A5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96666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60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AB792D-B906-D14A-B32B-8E1BC3473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2" y="1092923"/>
            <a:ext cx="3896858" cy="36624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0F7C2-CF31-9840-A188-5664B3B50655}"/>
              </a:ext>
            </a:extLst>
          </p:cNvPr>
          <p:cNvSpPr txBox="1"/>
          <p:nvPr/>
        </p:nvSpPr>
        <p:spPr>
          <a:xfrm>
            <a:off x="4944341" y="1687116"/>
            <a:ext cx="2978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Modularity: 0.328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A4BC02CA-E52B-1B4F-8691-AB080FE63AEA}"/>
              </a:ext>
            </a:extLst>
          </p:cNvPr>
          <p:cNvSpPr txBox="1">
            <a:spLocks/>
          </p:cNvSpPr>
          <p:nvPr/>
        </p:nvSpPr>
        <p:spPr>
          <a:xfrm>
            <a:off x="532400" y="346401"/>
            <a:ext cx="2262621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ans" sz="3200" dirty="0">
                <a:latin typeface="Arial" panose="020B0604020202020204" pitchFamily="34" charset="0"/>
                <a:cs typeface="Arial" panose="020B0604020202020204" pitchFamily="34" charset="0"/>
              </a:rPr>
              <a:t>Weight&gt;20</a:t>
            </a: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1609FD-0192-A84B-A5FF-465257804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516" y="1687116"/>
            <a:ext cx="5048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8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1724BC-B2C0-624F-A012-7B7BAC9426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"/>
          <a:stretch/>
        </p:blipFill>
        <p:spPr>
          <a:xfrm>
            <a:off x="490104" y="1080654"/>
            <a:ext cx="5245677" cy="3962401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EA6609D9-B2F1-4C93-8B74-0C1ABB17D2DC}"/>
              </a:ext>
            </a:extLst>
          </p:cNvPr>
          <p:cNvSpPr txBox="1"/>
          <p:nvPr/>
        </p:nvSpPr>
        <p:spPr>
          <a:xfrm>
            <a:off x="5544863" y="1818660"/>
            <a:ext cx="29704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DD7A5B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t>Asian food</a:t>
            </a:r>
          </a:p>
          <a:p>
            <a:endParaRPr lang="en-US" sz="2000" dirty="0">
              <a:solidFill>
                <a:srgbClr val="DD7A5B"/>
              </a:solidFill>
              <a:latin typeface="Arial" panose="020B0604020202020204" pitchFamily="34" charset="0"/>
              <a:ea typeface="Microsoft JhengHei" panose="020B0604030504040204" pitchFamily="34" charset="-120"/>
              <a:cs typeface="Arial" panose="020B0604020202020204" pitchFamily="34" charset="0"/>
            </a:endParaRPr>
          </a:p>
          <a:p>
            <a:pPr marL="160724" indent="-160724">
              <a:buFont typeface="Arial" panose="020B0604020202020204" pitchFamily="34" charset="0"/>
              <a:buChar char="•"/>
            </a:pPr>
            <a:r>
              <a:rPr lang="zh-Hans" altLang="en-US" sz="2000" dirty="0">
                <a:solidFill>
                  <a:srgbClr val="DD7A5B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t>  </a:t>
            </a:r>
            <a:r>
              <a:rPr lang="en-US" altLang="zh-Hans" sz="2000" dirty="0">
                <a:solidFill>
                  <a:srgbClr val="DD7A5B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t>L</a:t>
            </a:r>
            <a:r>
              <a:rPr lang="en-US" sz="2000" dirty="0">
                <a:solidFill>
                  <a:srgbClr val="DD7A5B"/>
                </a:solidFill>
                <a:latin typeface="Arial" panose="020B0604020202020204" pitchFamily="34" charset="0"/>
                <a:ea typeface="Microsoft JhengHei" panose="020B0604030504040204" pitchFamily="34" charset="-120"/>
                <a:cs typeface="Arial" panose="020B0604020202020204" pitchFamily="34" charset="0"/>
              </a:rPr>
              <a:t>ong history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A440DA1-A2CF-46D3-9964-CE77D8A944A5}"/>
              </a:ext>
            </a:extLst>
          </p:cNvPr>
          <p:cNvGrpSpPr/>
          <p:nvPr/>
        </p:nvGrpSpPr>
        <p:grpSpPr>
          <a:xfrm>
            <a:off x="4709518" y="2470075"/>
            <a:ext cx="673004" cy="400793"/>
            <a:chOff x="6969118" y="1856925"/>
            <a:chExt cx="1109373" cy="660663"/>
          </a:xfrm>
        </p:grpSpPr>
        <p:sp>
          <p:nvSpPr>
            <p:cNvPr id="54" name="Round Same Side Corner Rectangle 4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  <a:extLst>
                <a:ext uri="{FF2B5EF4-FFF2-40B4-BE49-F238E27FC236}">
                  <a16:creationId xmlns:a16="http://schemas.microsoft.com/office/drawing/2014/main" id="{2990EDDF-F9A4-494F-B843-869A3DA1415E}"/>
                </a:ext>
              </a:extLst>
            </p:cNvPr>
            <p:cNvSpPr/>
            <p:nvPr/>
          </p:nvSpPr>
          <p:spPr>
            <a:xfrm rot="16200000">
              <a:off x="7193473" y="1632570"/>
              <a:ext cx="660663" cy="110937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D7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3423" tIns="61712" rIns="123423" bIns="61712" rtlCol="0" anchor="ctr"/>
            <a:lstStyle/>
            <a:p>
              <a:pPr algn="ctr"/>
              <a:endParaRPr lang="bg-BG" sz="619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55" name="Freeform 116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  <a:extLst>
                <a:ext uri="{FF2B5EF4-FFF2-40B4-BE49-F238E27FC236}">
                  <a16:creationId xmlns:a16="http://schemas.microsoft.com/office/drawing/2014/main" id="{248537B9-C7A8-4821-B65B-DC772C457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543" y="1939779"/>
              <a:ext cx="472727" cy="491444"/>
            </a:xfrm>
            <a:custGeom>
              <a:avLst/>
              <a:gdLst>
                <a:gd name="T0" fmla="*/ 400 w 445"/>
                <a:gd name="T1" fmla="*/ 159 h 462"/>
                <a:gd name="T2" fmla="*/ 400 w 445"/>
                <a:gd name="T3" fmla="*/ 159 h 462"/>
                <a:gd name="T4" fmla="*/ 266 w 445"/>
                <a:gd name="T5" fmla="*/ 8 h 462"/>
                <a:gd name="T6" fmla="*/ 36 w 445"/>
                <a:gd name="T7" fmla="*/ 248 h 462"/>
                <a:gd name="T8" fmla="*/ 9 w 445"/>
                <a:gd name="T9" fmla="*/ 319 h 462"/>
                <a:gd name="T10" fmla="*/ 81 w 445"/>
                <a:gd name="T11" fmla="*/ 355 h 462"/>
                <a:gd name="T12" fmla="*/ 98 w 445"/>
                <a:gd name="T13" fmla="*/ 346 h 462"/>
                <a:gd name="T14" fmla="*/ 134 w 445"/>
                <a:gd name="T15" fmla="*/ 372 h 462"/>
                <a:gd name="T16" fmla="*/ 160 w 445"/>
                <a:gd name="T17" fmla="*/ 434 h 462"/>
                <a:gd name="T18" fmla="*/ 187 w 445"/>
                <a:gd name="T19" fmla="*/ 452 h 462"/>
                <a:gd name="T20" fmla="*/ 240 w 445"/>
                <a:gd name="T21" fmla="*/ 434 h 462"/>
                <a:gd name="T22" fmla="*/ 249 w 445"/>
                <a:gd name="T23" fmla="*/ 416 h 462"/>
                <a:gd name="T24" fmla="*/ 231 w 445"/>
                <a:gd name="T25" fmla="*/ 390 h 462"/>
                <a:gd name="T26" fmla="*/ 204 w 445"/>
                <a:gd name="T27" fmla="*/ 337 h 462"/>
                <a:gd name="T28" fmla="*/ 231 w 445"/>
                <a:gd name="T29" fmla="*/ 310 h 462"/>
                <a:gd name="T30" fmla="*/ 417 w 445"/>
                <a:gd name="T31" fmla="*/ 355 h 462"/>
                <a:gd name="T32" fmla="*/ 400 w 445"/>
                <a:gd name="T33" fmla="*/ 159 h 462"/>
                <a:gd name="T34" fmla="*/ 390 w 445"/>
                <a:gd name="T35" fmla="*/ 310 h 462"/>
                <a:gd name="T36" fmla="*/ 390 w 445"/>
                <a:gd name="T37" fmla="*/ 310 h 462"/>
                <a:gd name="T38" fmla="*/ 302 w 445"/>
                <a:gd name="T39" fmla="*/ 204 h 462"/>
                <a:gd name="T40" fmla="*/ 284 w 445"/>
                <a:gd name="T41" fmla="*/ 62 h 462"/>
                <a:gd name="T42" fmla="*/ 364 w 445"/>
                <a:gd name="T43" fmla="*/ 177 h 462"/>
                <a:gd name="T44" fmla="*/ 390 w 445"/>
                <a:gd name="T45" fmla="*/ 31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619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846D4B98-58C6-46F5-BF42-EB0EC32DF661}"/>
              </a:ext>
            </a:extLst>
          </p:cNvPr>
          <p:cNvGrpSpPr/>
          <p:nvPr/>
        </p:nvGrpSpPr>
        <p:grpSpPr>
          <a:xfrm>
            <a:off x="4709518" y="1856015"/>
            <a:ext cx="655442" cy="404918"/>
            <a:chOff x="1029530" y="2174543"/>
            <a:chExt cx="717881" cy="427518"/>
          </a:xfrm>
        </p:grpSpPr>
        <p:sp>
          <p:nvSpPr>
            <p:cNvPr id="60" name="Round Same Side Corner Rectangle 45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  <a:extLst>
                <a:ext uri="{FF2B5EF4-FFF2-40B4-BE49-F238E27FC236}">
                  <a16:creationId xmlns:a16="http://schemas.microsoft.com/office/drawing/2014/main" id="{3F0D95ED-CFFD-4676-A2C7-19BAAA57320E}"/>
                </a:ext>
              </a:extLst>
            </p:cNvPr>
            <p:cNvSpPr/>
            <p:nvPr/>
          </p:nvSpPr>
          <p:spPr>
            <a:xfrm rot="16200000">
              <a:off x="1174712" y="2029361"/>
              <a:ext cx="427518" cy="71788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DBD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3423" tIns="61712" rIns="123423" bIns="61712" rtlCol="0" anchor="ctr"/>
            <a:lstStyle/>
            <a:p>
              <a:pPr algn="ctr"/>
              <a:endParaRPr lang="bg-BG" sz="619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61" name="Freeform 9" descr="e7d195523061f1c0600ade85ab8d19863d296bbd6d3c8047FB0A4867354E4F1E3A7DEAE3C4C4B5C9777EC9E9D7F78045DB0296A4194571101A21F67FC7D6C39966CE50B69116E2EE84E571E25F3C0CCE19B7BA3F947E0899F8B654DDF63CBC54889BD665B879A243CED6339B4F4AAD5F6D1EDF9135418660BA3FBA18744DAFA98EABC1EED731EA6833863FD2C33712174ACE2AD755DACFBF">
              <a:extLst>
                <a:ext uri="{FF2B5EF4-FFF2-40B4-BE49-F238E27FC236}">
                  <a16:creationId xmlns:a16="http://schemas.microsoft.com/office/drawing/2014/main" id="{003A7076-0224-4E76-B4C4-ED5A295B8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4666" y="2232381"/>
              <a:ext cx="293788" cy="293786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619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27C385AD-40CF-0347-9875-16221EF02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97" y="86482"/>
            <a:ext cx="2262621" cy="994172"/>
          </a:xfrm>
        </p:spPr>
        <p:txBody>
          <a:bodyPr>
            <a:normAutofit/>
          </a:bodyPr>
          <a:lstStyle/>
          <a:p>
            <a:pPr algn="ctr"/>
            <a:r>
              <a:rPr lang="en-US" altLang="zh-Hans" sz="3200" dirty="0">
                <a:latin typeface="Arial" panose="020B0604020202020204" pitchFamily="34" charset="0"/>
                <a:cs typeface="Arial" panose="020B0604020202020204" pitchFamily="34" charset="0"/>
              </a:rPr>
              <a:t>Weight&gt;20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55320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6327</TotalTime>
  <Words>204</Words>
  <Application>Microsoft Macintosh PowerPoint</Application>
  <PresentationFormat>On-screen Show (16:9)</PresentationFormat>
  <Paragraphs>104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等线</vt:lpstr>
      <vt:lpstr>等线 Light</vt:lpstr>
      <vt:lpstr>Microsoft JhengHei</vt:lpstr>
      <vt:lpstr>微软雅黑</vt:lpstr>
      <vt:lpstr>Segoe UI Light</vt:lpstr>
      <vt:lpstr>Arial</vt:lpstr>
      <vt:lpstr>Calibri</vt:lpstr>
      <vt:lpstr>Calibri Light</vt:lpstr>
      <vt:lpstr>Helvetica Neue</vt:lpstr>
      <vt:lpstr>Times New Roman</vt:lpstr>
      <vt:lpstr>Office 主题​​</vt:lpstr>
      <vt:lpstr>Co-commenting Network of Restaurants</vt:lpstr>
      <vt:lpstr>Co-occurrence Network</vt:lpstr>
      <vt:lpstr>Co-commenting Network</vt:lpstr>
      <vt:lpstr>Community </vt:lpstr>
      <vt:lpstr>Degree&gt;20</vt:lpstr>
      <vt:lpstr>Community</vt:lpstr>
      <vt:lpstr>Weight&gt;5</vt:lpstr>
      <vt:lpstr>PowerPoint Presentation</vt:lpstr>
      <vt:lpstr>Weight&gt;20</vt:lpstr>
      <vt:lpstr>Ranking</vt:lpstr>
      <vt:lpstr>PowerPoint Presentation</vt:lpstr>
      <vt:lpstr>Ranking</vt:lpstr>
      <vt:lpstr>Summary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Yelp. Challenge</dc:title>
  <dc:creator>Xin Chen</dc:creator>
  <cp:lastModifiedBy>Jiahui Bi</cp:lastModifiedBy>
  <cp:revision>234</cp:revision>
  <dcterms:created xsi:type="dcterms:W3CDTF">2017-11-26T16:06:10Z</dcterms:created>
  <dcterms:modified xsi:type="dcterms:W3CDTF">2018-02-17T20:55:22Z</dcterms:modified>
</cp:coreProperties>
</file>